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y="5143500" cx="9144000"/>
  <p:notesSz cx="6858000" cy="9144000"/>
  <p:embeddedFontLst>
    <p:embeddedFont>
      <p:font typeface="Source Sans Pro"/>
      <p:regular r:id="rId35"/>
      <p:bold r:id="rId36"/>
      <p:italic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SourceSansPro-regular.fntdata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SourceSansPro-italic.fntdata"/><Relationship Id="rId14" Type="http://schemas.openxmlformats.org/officeDocument/2006/relationships/slide" Target="slides/slide9.xml"/><Relationship Id="rId36" Type="http://schemas.openxmlformats.org/officeDocument/2006/relationships/font" Target="fonts/SourceSansPro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38" Type="http://schemas.openxmlformats.org/officeDocument/2006/relationships/font" Target="fonts/SourceSansPro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5c7d5508d7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5c7d5508d7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5b9a3ac90b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5b9a3ac90b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5b9a3ac90b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5b9a3ac90b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5b9a3ac90b_1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5b9a3ac90b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5b9a3ac90b_1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5b9a3ac90b_1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5b9a3ac90b_1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5b9a3ac90b_1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5b9a3ac90b_1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5b9a3ac90b_1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5b9a3ac90b_1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5b9a3ac90b_1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5b9a3ac90b_1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5b9a3ac90b_1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5b9a3ac90b_1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5b9a3ac90b_1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b9a3ac90b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b9a3ac90b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5b9a3ac90b_1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5b9a3ac90b_1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5b9a3ac90b_1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5b9a3ac90b_1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5b9a3ac90b_1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5b9a3ac90b_1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5b9a3ac90b_1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5b9a3ac90b_1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5b9a3ac90b_1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5b9a3ac90b_1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5b9a3ac90b_1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5b9a3ac90b_1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5b9a3ac90b_1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5b9a3ac90b_1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5b9a3ac90b_1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5b9a3ac90b_1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5b9a3ac90b_1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5b9a3ac90b_1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5b9a3ac90b_1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5b9a3ac90b_1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b9a3ac90b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b9a3ac90b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5b9a3ac90b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5b9a3ac90b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5b9a3ac90b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5b9a3ac90b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5b9a3ac90b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5b9a3ac90b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5b9a3ac90b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5b9a3ac90b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5b9a3ac90b_1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5b9a3ac90b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5b9a3ac90b_1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5b9a3ac90b_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jpg"/><Relationship Id="rId4" Type="http://schemas.openxmlformats.org/officeDocument/2006/relationships/image" Target="../media/image1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10.png"/><Relationship Id="rId5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5" Type="http://schemas.openxmlformats.org/officeDocument/2006/relationships/image" Target="../media/image9.png"/><Relationship Id="rId6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luxion.atlassian.net/wiki/spaces/KVR/pages/415891841/KeyVR+Capabilities" TargetMode="External"/><Relationship Id="rId4" Type="http://schemas.openxmlformats.org/officeDocument/2006/relationships/image" Target="../media/image31.png"/><Relationship Id="rId5" Type="http://schemas.openxmlformats.org/officeDocument/2006/relationships/image" Target="../media/image3.png"/><Relationship Id="rId6" Type="http://schemas.openxmlformats.org/officeDocument/2006/relationships/image" Target="../media/image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5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www.keyshot.com/keyvr/" TargetMode="External"/><Relationship Id="rId4" Type="http://schemas.openxmlformats.org/officeDocument/2006/relationships/image" Target="../media/image2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18.png"/><Relationship Id="rId7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luxion.atlassian.net/wiki/spaces/KVR/overview" TargetMode="External"/><Relationship Id="rId4" Type="http://schemas.openxmlformats.org/officeDocument/2006/relationships/image" Target="../media/image31.png"/><Relationship Id="rId5" Type="http://schemas.openxmlformats.org/officeDocument/2006/relationships/image" Target="../media/image3.png"/><Relationship Id="rId6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">
                <a:latin typeface="Source Sans Pro"/>
                <a:ea typeface="Source Sans Pro"/>
                <a:cs typeface="Source Sans Pro"/>
                <a:sym typeface="Source Sans Pro"/>
              </a:rPr>
              <a:t>Creating immersive VR product experiences with </a:t>
            </a:r>
            <a:r>
              <a:rPr b="1" lang="nl">
                <a:solidFill>
                  <a:srgbClr val="0066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KeyVR</a:t>
            </a:r>
            <a:endParaRPr b="1">
              <a:solidFill>
                <a:srgbClr val="0066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June 27th, 2019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latin typeface="Source Sans Pro"/>
                <a:ea typeface="Source Sans Pro"/>
                <a:cs typeface="Source Sans Pro"/>
                <a:sym typeface="Source Sans Pro"/>
              </a:rPr>
              <a:t>Dries Vervoort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1675" y="3343508"/>
            <a:ext cx="3360000" cy="18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Worried about running out of GPU memory?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2" name="Google Shape;122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b="1" lang="nl">
                <a:latin typeface="Source Sans Pro"/>
                <a:ea typeface="Source Sans Pro"/>
                <a:cs typeface="Source Sans Pro"/>
                <a:sym typeface="Source Sans Pro"/>
              </a:rPr>
              <a:t>NVIDIA Quadro</a:t>
            </a: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 graphics cards are officially recommended by Luxion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Main benefit of Quadro over GeForce is </a:t>
            </a:r>
            <a:r>
              <a:rPr b="1" lang="nl">
                <a:latin typeface="Source Sans Pro"/>
                <a:ea typeface="Source Sans Pro"/>
                <a:cs typeface="Source Sans Pro"/>
                <a:sym typeface="Source Sans Pro"/>
              </a:rPr>
              <a:t>large memory capacity</a:t>
            </a:r>
            <a:endParaRPr b="1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○"/>
            </a:pPr>
            <a:r>
              <a:rPr lang="nl" sz="1800">
                <a:latin typeface="Source Sans Pro"/>
                <a:ea typeface="Source Sans Pro"/>
                <a:cs typeface="Source Sans Pro"/>
                <a:sym typeface="Source Sans Pro"/>
              </a:rPr>
              <a:t>QUADRO RTX 8000: 48 GB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○"/>
            </a:pPr>
            <a:r>
              <a:rPr lang="nl" sz="1800">
                <a:latin typeface="Source Sans Pro"/>
                <a:ea typeface="Source Sans Pro"/>
                <a:cs typeface="Source Sans Pro"/>
                <a:sym typeface="Source Sans Pro"/>
              </a:rPr>
              <a:t>QUADRO RTX 6000: 24 GB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○"/>
            </a:pPr>
            <a:r>
              <a:rPr lang="nl" sz="1800">
                <a:latin typeface="Source Sans Pro"/>
                <a:ea typeface="Source Sans Pro"/>
                <a:cs typeface="Source Sans Pro"/>
                <a:sym typeface="Source Sans Pro"/>
              </a:rPr>
              <a:t>QUADRO RTX 5000: 16 GB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b="1" lang="nl">
                <a:latin typeface="Source Sans Pro"/>
                <a:ea typeface="Source Sans Pro"/>
                <a:cs typeface="Source Sans Pro"/>
                <a:sym typeface="Source Sans Pro"/>
              </a:rPr>
              <a:t>Ease of mind</a:t>
            </a: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: Cards can fit vast amounts of geometry and textures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nl" sz="1400">
                <a:latin typeface="Source Sans Pro"/>
                <a:ea typeface="Source Sans Pro"/>
                <a:cs typeface="Source Sans Pro"/>
                <a:sym typeface="Source Sans Pro"/>
              </a:rPr>
              <a:t>note: RT (raytracing) and Tensor Cores of Turing RTX cards are currently not </a:t>
            </a:r>
            <a:r>
              <a:rPr lang="nl" sz="1400">
                <a:latin typeface="Source Sans Pro"/>
                <a:ea typeface="Source Sans Pro"/>
                <a:cs typeface="Source Sans Pro"/>
                <a:sym typeface="Source Sans Pro"/>
              </a:rPr>
              <a:t>leveraged</a:t>
            </a:r>
            <a:r>
              <a:rPr lang="nl" sz="1400">
                <a:latin typeface="Source Sans Pro"/>
                <a:ea typeface="Source Sans Pro"/>
                <a:cs typeface="Source Sans Pro"/>
                <a:sym typeface="Source Sans Pro"/>
              </a:rPr>
              <a:t> by KeyVR</a:t>
            </a:r>
            <a:endParaRPr sz="14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23" name="Google Shape;12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2325" y="3703505"/>
            <a:ext cx="2851200" cy="10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Supported headsets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9" name="Google Shape;129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lang="nl">
                <a:solidFill>
                  <a:srgbClr val="6AA84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HTC Vive</a:t>
            </a: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nl">
                <a:solidFill>
                  <a:srgbClr val="6AA84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Windows Mixed Reality</a:t>
            </a: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nl">
                <a:solidFill>
                  <a:srgbClr val="6AA84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Oculus Rift</a:t>
            </a: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 and </a:t>
            </a:r>
            <a:r>
              <a:rPr lang="nl">
                <a:solidFill>
                  <a:srgbClr val="6AA84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Oculus Rift S</a:t>
            </a:r>
            <a:endParaRPr>
              <a:solidFill>
                <a:srgbClr val="6AA84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○"/>
            </a:pPr>
            <a:r>
              <a:rPr lang="nl" sz="1800">
                <a:latin typeface="Source Sans Pro"/>
                <a:ea typeface="Source Sans Pro"/>
                <a:cs typeface="Source Sans Pro"/>
                <a:sym typeface="Source Sans Pro"/>
              </a:rPr>
              <a:t>Oculus Rift through Oculus Desktop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○"/>
            </a:pPr>
            <a:r>
              <a:rPr lang="nl" sz="1800">
                <a:latin typeface="Source Sans Pro"/>
                <a:ea typeface="Source Sans Pro"/>
                <a:cs typeface="Source Sans Pro"/>
                <a:sym typeface="Source Sans Pro"/>
              </a:rPr>
              <a:t>HTC Vive or Windows Mixed Reality through SteamVR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Recommendation for </a:t>
            </a:r>
            <a:r>
              <a:rPr b="1" lang="nl">
                <a:latin typeface="Source Sans Pro"/>
                <a:ea typeface="Source Sans Pro"/>
                <a:cs typeface="Source Sans Pro"/>
                <a:sym typeface="Source Sans Pro"/>
              </a:rPr>
              <a:t>stationary use</a:t>
            </a: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: </a:t>
            </a:r>
            <a:r>
              <a:rPr b="1" lang="nl">
                <a:latin typeface="Source Sans Pro"/>
                <a:ea typeface="Source Sans Pro"/>
                <a:cs typeface="Source Sans Pro"/>
                <a:sym typeface="Source Sans Pro"/>
              </a:rPr>
              <a:t>HTC Vive</a:t>
            </a:r>
            <a:endParaRPr b="1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○"/>
            </a:pPr>
            <a:r>
              <a:rPr lang="nl" sz="1800">
                <a:latin typeface="Source Sans Pro"/>
                <a:ea typeface="Source Sans Pro"/>
                <a:cs typeface="Source Sans Pro"/>
                <a:sym typeface="Source Sans Pro"/>
              </a:rPr>
              <a:t>Great display quality, controllers and comfort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Recommendation for </a:t>
            </a:r>
            <a:r>
              <a:rPr b="1" lang="nl">
                <a:latin typeface="Source Sans Pro"/>
                <a:ea typeface="Source Sans Pro"/>
                <a:cs typeface="Source Sans Pro"/>
                <a:sym typeface="Source Sans Pro"/>
              </a:rPr>
              <a:t>nomadic use</a:t>
            </a: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: </a:t>
            </a:r>
            <a:r>
              <a:rPr b="1" lang="nl">
                <a:latin typeface="Source Sans Pro"/>
                <a:ea typeface="Source Sans Pro"/>
                <a:cs typeface="Source Sans Pro"/>
                <a:sym typeface="Source Sans Pro"/>
              </a:rPr>
              <a:t>Oculus Rift S</a:t>
            </a:r>
            <a:endParaRPr b="1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○"/>
            </a:pPr>
            <a:r>
              <a:rPr lang="nl" sz="1800">
                <a:latin typeface="Source Sans Pro"/>
                <a:ea typeface="Source Sans Pro"/>
                <a:cs typeface="Source Sans Pro"/>
                <a:sym typeface="Source Sans Pro"/>
              </a:rPr>
              <a:t>Compact, inside-out tracking, low cost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30" name="Google Shape;13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9600" y="3703500"/>
            <a:ext cx="31248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703500"/>
            <a:ext cx="3180589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70400" y="3703500"/>
            <a:ext cx="3273610" cy="14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NOT </a:t>
            </a: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Supported headsets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8" name="Google Shape;138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A</a:t>
            </a: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ll-in-one standalone VR headsets (no PC connected = not enough horsepower)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800"/>
              <a:buFont typeface="Source Sans Pro"/>
              <a:buChar char="○"/>
            </a:pPr>
            <a:r>
              <a:rPr lang="nl" sz="1800">
                <a:solidFill>
                  <a:srgbClr val="CC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Oculus Go</a:t>
            </a:r>
            <a:endParaRPr sz="1800">
              <a:solidFill>
                <a:srgbClr val="CC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800"/>
              <a:buFont typeface="Source Sans Pro"/>
              <a:buChar char="○"/>
            </a:pPr>
            <a:r>
              <a:rPr lang="nl" sz="1800">
                <a:solidFill>
                  <a:srgbClr val="CC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Oculus Quest</a:t>
            </a:r>
            <a:endParaRPr sz="1800">
              <a:solidFill>
                <a:srgbClr val="CC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Building blocks of a KeyVR experience</a:t>
            </a:r>
            <a:endParaRPr b="1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The KeyShot building blocks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9" name="Google Shape;149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Models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Materials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Environments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Cameras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50" name="Google Shape;15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8750" y="3128875"/>
            <a:ext cx="144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4250" y="3128875"/>
            <a:ext cx="144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99750" y="3128875"/>
            <a:ext cx="144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95250" y="3128875"/>
            <a:ext cx="1440000" cy="14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Switching between variations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9" name="Google Shape;159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Model Sets 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Multi-Materials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Environment list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Camera list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60" name="Google Shape;16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917" y="2571750"/>
            <a:ext cx="1800000" cy="4162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01967" y="2571738"/>
            <a:ext cx="1800000" cy="4162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2017" y="2571750"/>
            <a:ext cx="1800000" cy="4162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82067" y="2571750"/>
            <a:ext cx="1800000" cy="4162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Moving Models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69" name="Google Shape;169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Model Animations as set up in KeyShot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Models can be grabbed, moved and manipulated with physics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○"/>
            </a:pPr>
            <a:r>
              <a:rPr lang="nl" sz="1800">
                <a:latin typeface="Source Sans Pro"/>
                <a:ea typeface="Source Sans Pro"/>
                <a:cs typeface="Source Sans Pro"/>
                <a:sym typeface="Source Sans Pro"/>
              </a:rPr>
              <a:t>Gravity and collision detection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70" name="Google Shape;17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7788" y="3128875"/>
            <a:ext cx="144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6213" y="3128875"/>
            <a:ext cx="1440000" cy="14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Setting up scenes for KeyVR and the importance of 1:1 model scale</a:t>
            </a:r>
            <a:endParaRPr b="1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It’s the model scale, stupid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2" name="Google Shape;182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Make sure all models have </a:t>
            </a:r>
            <a:r>
              <a:rPr b="1" lang="nl">
                <a:latin typeface="Source Sans Pro"/>
                <a:ea typeface="Source Sans Pro"/>
                <a:cs typeface="Source Sans Pro"/>
                <a:sym typeface="Source Sans Pro"/>
              </a:rPr>
              <a:t>accurate sizes</a:t>
            </a:r>
            <a:endParaRPr b="1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In KeyShot, you can ‘cheat’ by adjusting the dolly distance and focal length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○"/>
            </a:pPr>
            <a:r>
              <a:rPr lang="nl" sz="1800">
                <a:latin typeface="Source Sans Pro"/>
                <a:ea typeface="Source Sans Pro"/>
                <a:cs typeface="Source Sans Pro"/>
                <a:sym typeface="Source Sans Pro"/>
              </a:rPr>
              <a:t>This does not work in VR!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○"/>
            </a:pPr>
            <a:r>
              <a:rPr lang="nl" sz="1800">
                <a:latin typeface="Source Sans Pro"/>
                <a:ea typeface="Source Sans Pro"/>
                <a:cs typeface="Source Sans Pro"/>
                <a:sym typeface="Source Sans Pro"/>
              </a:rPr>
              <a:t>Tiny objects will always look tiny in VR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○"/>
            </a:pPr>
            <a:r>
              <a:rPr lang="nl" sz="1800">
                <a:latin typeface="Source Sans Pro"/>
                <a:ea typeface="Source Sans Pro"/>
                <a:cs typeface="Source Sans Pro"/>
                <a:sym typeface="Source Sans Pro"/>
              </a:rPr>
              <a:t>Only way to make objects appear larger is by scaling them up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83" name="Google Shape;18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9644" y="3090750"/>
            <a:ext cx="2782505" cy="18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Workflows for optimal model structure and tessellation, and materials</a:t>
            </a:r>
            <a:endParaRPr b="1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Before we begin...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This session will be recorded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Slideshow PDF will be available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KSPs will be available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Computer: Dual Intel Xeon CPU E5-2630 v3 (32 Threads), 32 GB RAM, </a:t>
            </a:r>
            <a:r>
              <a:rPr b="1" lang="nl">
                <a:latin typeface="Source Sans Pro"/>
                <a:ea typeface="Source Sans Pro"/>
                <a:cs typeface="Source Sans Pro"/>
                <a:sym typeface="Source Sans Pro"/>
              </a:rPr>
              <a:t>NVIDIA GeForce RTX 2080</a:t>
            </a: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, Windows 10 Pro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VR Headset: </a:t>
            </a:r>
            <a:r>
              <a:rPr b="1" lang="nl">
                <a:latin typeface="Source Sans Pro"/>
                <a:ea typeface="Source Sans Pro"/>
                <a:cs typeface="Source Sans Pro"/>
                <a:sym typeface="Source Sans Pro"/>
              </a:rPr>
              <a:t>HTC Vive</a:t>
            </a: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 with 2 Controllers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If you have questions, just ask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Model setup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94" name="Google Shape;194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b="1" lang="nl">
                <a:latin typeface="Source Sans Pro"/>
                <a:ea typeface="Source Sans Pro"/>
                <a:cs typeface="Source Sans Pro"/>
                <a:sym typeface="Source Sans Pro"/>
              </a:rPr>
              <a:t>Triangle count</a:t>
            </a: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 is paramount!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○"/>
            </a:pPr>
            <a:r>
              <a:rPr lang="nl" sz="1800">
                <a:latin typeface="Source Sans Pro"/>
                <a:ea typeface="Source Sans Pro"/>
                <a:cs typeface="Source Sans Pro"/>
                <a:sym typeface="Source Sans Pro"/>
              </a:rPr>
              <a:t>Performance degrades with higher triangle counts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○"/>
            </a:pPr>
            <a:r>
              <a:rPr lang="nl" sz="1800">
                <a:latin typeface="Source Sans Pro"/>
                <a:ea typeface="Source Sans Pro"/>
                <a:cs typeface="Source Sans Pro"/>
                <a:sym typeface="Source Sans Pro"/>
              </a:rPr>
              <a:t>More memory does not help with performance, but allows for loading larger models and textures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CAD models: Import </a:t>
            </a:r>
            <a:r>
              <a:rPr b="1" lang="nl">
                <a:latin typeface="Source Sans Pro"/>
                <a:ea typeface="Source Sans Pro"/>
                <a:cs typeface="Source Sans Pro"/>
                <a:sym typeface="Source Sans Pro"/>
              </a:rPr>
              <a:t>NURBS</a:t>
            </a: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!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○"/>
            </a:pPr>
            <a:r>
              <a:rPr lang="nl" sz="1800">
                <a:latin typeface="Source Sans Pro"/>
                <a:ea typeface="Source Sans Pro"/>
                <a:cs typeface="Source Sans Pro"/>
                <a:sym typeface="Source Sans Pro"/>
              </a:rPr>
              <a:t>Control tessellation on import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○"/>
            </a:pPr>
            <a:r>
              <a:rPr lang="nl" sz="1800">
                <a:latin typeface="Source Sans Pro"/>
                <a:ea typeface="Source Sans Pro"/>
                <a:cs typeface="Source Sans Pro"/>
                <a:sym typeface="Source Sans Pro"/>
              </a:rPr>
              <a:t>Use Re-Tessellate to control the tessellation of NURBS models in the scene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Unlock models to move them / Lock models to fix them in space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○"/>
            </a:pPr>
            <a:r>
              <a:rPr lang="nl" sz="1800">
                <a:latin typeface="Source Sans Pro"/>
                <a:ea typeface="Source Sans Pro"/>
                <a:cs typeface="Source Sans Pro"/>
                <a:sym typeface="Source Sans Pro"/>
              </a:rPr>
              <a:t>On the model level (directly below Model Sets)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○"/>
            </a:pPr>
            <a:r>
              <a:rPr lang="nl" sz="1800">
                <a:latin typeface="Source Sans Pro"/>
                <a:ea typeface="Source Sans Pro"/>
                <a:cs typeface="Source Sans Pro"/>
                <a:sym typeface="Source Sans Pro"/>
              </a:rPr>
              <a:t>All models that are not locked can be moved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Material </a:t>
            </a: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setup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00" name="Google Shape;200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i="1" lang="nl">
                <a:latin typeface="Source Sans Pro"/>
                <a:ea typeface="Source Sans Pro"/>
                <a:cs typeface="Source Sans Pro"/>
                <a:sym typeface="Source Sans Pro"/>
              </a:rPr>
              <a:t>KeyVR Manual - The KeyVR first aid kit</a:t>
            </a:r>
            <a:endParaRPr i="1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Have a good look at the </a:t>
            </a:r>
            <a:r>
              <a:rPr lang="nl" u="sng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3"/>
              </a:rPr>
              <a:t>KeyVR Capabilities page in the manual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○"/>
            </a:pPr>
            <a:r>
              <a:rPr lang="nl" sz="1800">
                <a:latin typeface="Source Sans Pro"/>
                <a:ea typeface="Source Sans Pro"/>
                <a:cs typeface="Source Sans Pro"/>
                <a:sym typeface="Source Sans Pro"/>
              </a:rPr>
              <a:t>Up-to-date overview of shading and material capabilities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○"/>
            </a:pPr>
            <a:r>
              <a:rPr lang="nl" sz="1800">
                <a:latin typeface="Source Sans Pro"/>
                <a:ea typeface="Source Sans Pro"/>
                <a:cs typeface="Source Sans Pro"/>
                <a:sym typeface="Source Sans Pro"/>
              </a:rPr>
              <a:t>Capabilities are continuously improved, so make sure to revisit the page after updates or a new release!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01" name="Google Shape;201;p33"/>
          <p:cNvPicPr preferRelativeResize="0"/>
          <p:nvPr/>
        </p:nvPicPr>
        <p:blipFill rotWithShape="1">
          <a:blip r:embed="rId4">
            <a:alphaModFix/>
          </a:blip>
          <a:srcRect b="0" l="0" r="0" t="4342"/>
          <a:stretch/>
        </p:blipFill>
        <p:spPr>
          <a:xfrm>
            <a:off x="0" y="3159200"/>
            <a:ext cx="9144000" cy="218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0988" y="2760825"/>
            <a:ext cx="2880000" cy="230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3">
            <a:off x="7580907" y="3206415"/>
            <a:ext cx="654480" cy="6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Best practices for optimal scene interactivity in KeyVR</a:t>
            </a:r>
            <a:endParaRPr b="1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Targeting </a:t>
            </a: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geometry with the controller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14" name="Google Shape;214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b="1" lang="nl">
                <a:latin typeface="Source Sans Pro"/>
                <a:ea typeface="Source Sans Pro"/>
                <a:cs typeface="Source Sans Pro"/>
                <a:sym typeface="Source Sans Pro"/>
              </a:rPr>
              <a:t>Moving models</a:t>
            </a: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 and </a:t>
            </a:r>
            <a:r>
              <a:rPr b="1" lang="nl">
                <a:latin typeface="Source Sans Pro"/>
                <a:ea typeface="Source Sans Pro"/>
                <a:cs typeface="Source Sans Pro"/>
                <a:sym typeface="Source Sans Pro"/>
              </a:rPr>
              <a:t>switching materials</a:t>
            </a: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 requires targeting geometry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Avoid small model features that are too hard to hit when aiming with the controller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15" name="Google Shape;215;p35"/>
          <p:cNvPicPr preferRelativeResize="0"/>
          <p:nvPr/>
        </p:nvPicPr>
        <p:blipFill rotWithShape="1">
          <a:blip r:embed="rId3">
            <a:alphaModFix/>
          </a:blip>
          <a:srcRect b="0" l="0" r="0" t="15218"/>
          <a:stretch/>
        </p:blipFill>
        <p:spPr>
          <a:xfrm>
            <a:off x="0" y="2160000"/>
            <a:ext cx="9144000" cy="4171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269" y="3992900"/>
            <a:ext cx="721439" cy="72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3344" y="4271100"/>
            <a:ext cx="721439" cy="72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36144" y="2500675"/>
            <a:ext cx="722015" cy="72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5200" y="4104000"/>
            <a:ext cx="721439" cy="72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Harness Physics to increase user engagement when manipulating models</a:t>
            </a:r>
            <a:endParaRPr b="1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How do the physics in KeyVR work?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30" name="Google Shape;230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Simulates </a:t>
            </a:r>
            <a:r>
              <a:rPr b="1" lang="nl">
                <a:latin typeface="Source Sans Pro"/>
                <a:ea typeface="Source Sans Pro"/>
                <a:cs typeface="Source Sans Pro"/>
                <a:sym typeface="Source Sans Pro"/>
              </a:rPr>
              <a:t>g</a:t>
            </a:r>
            <a:r>
              <a:rPr b="1" lang="nl">
                <a:latin typeface="Source Sans Pro"/>
                <a:ea typeface="Source Sans Pro"/>
                <a:cs typeface="Source Sans Pro"/>
                <a:sym typeface="Source Sans Pro"/>
              </a:rPr>
              <a:t>ravity</a:t>
            </a: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 and </a:t>
            </a:r>
            <a:r>
              <a:rPr b="1" lang="nl">
                <a:latin typeface="Source Sans Pro"/>
                <a:ea typeface="Source Sans Pro"/>
                <a:cs typeface="Source Sans Pro"/>
                <a:sym typeface="Source Sans Pro"/>
              </a:rPr>
              <a:t>collision</a:t>
            </a:r>
            <a:endParaRPr b="1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On the model level (directly below Model Sets)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All top-level models that are </a:t>
            </a:r>
            <a:r>
              <a:rPr b="1" lang="nl">
                <a:latin typeface="Source Sans Pro"/>
                <a:ea typeface="Source Sans Pro"/>
                <a:cs typeface="Source Sans Pro"/>
                <a:sym typeface="Source Sans Pro"/>
              </a:rPr>
              <a:t>not locked</a:t>
            </a: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 can be manipulated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Models can still collide with locked models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Enabled by a single ‘Physics’ toggle button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○"/>
            </a:pPr>
            <a:r>
              <a:rPr lang="nl" sz="1800">
                <a:latin typeface="Source Sans Pro"/>
                <a:ea typeface="Source Sans Pro"/>
                <a:cs typeface="Source Sans Pro"/>
                <a:sym typeface="Source Sans Pro"/>
              </a:rPr>
              <a:t>‘Gravity’ slider to control strength of effect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31" name="Google Shape;23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20000" y="3128875"/>
            <a:ext cx="1440000" cy="14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Best practices for physics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37" name="Google Shape;237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KISS (not the band)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Limit number of objects that can be moved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○"/>
            </a:pPr>
            <a:r>
              <a:rPr lang="nl" sz="1800">
                <a:latin typeface="Source Sans Pro"/>
                <a:ea typeface="Source Sans Pro"/>
                <a:cs typeface="Source Sans Pro"/>
                <a:sym typeface="Source Sans Pro"/>
              </a:rPr>
              <a:t>The physics are optimized for interactions between a handful of models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○"/>
            </a:pPr>
            <a:r>
              <a:rPr lang="nl" sz="1800">
                <a:latin typeface="Source Sans Pro"/>
                <a:ea typeface="Source Sans Pro"/>
                <a:cs typeface="Source Sans Pro"/>
                <a:sym typeface="Source Sans Pro"/>
              </a:rPr>
              <a:t>So don’t try...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■"/>
            </a:pPr>
            <a:r>
              <a:rPr lang="nl" sz="1800">
                <a:latin typeface="Source Sans Pro"/>
                <a:ea typeface="Source Sans Pro"/>
                <a:cs typeface="Source Sans Pro"/>
                <a:sym typeface="Source Sans Pro"/>
              </a:rPr>
              <a:t>Building a VR Jenga tower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■"/>
            </a:pPr>
            <a:r>
              <a:rPr lang="nl" sz="1800">
                <a:latin typeface="Source Sans Pro"/>
                <a:ea typeface="Source Sans Pro"/>
                <a:cs typeface="Source Sans Pro"/>
                <a:sym typeface="Source Sans Pro"/>
              </a:rPr>
              <a:t>Building a VR marble machine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Avoid very thin geometry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○"/>
            </a:pPr>
            <a:r>
              <a:rPr lang="nl" sz="1800">
                <a:latin typeface="Source Sans Pro"/>
                <a:ea typeface="Source Sans Pro"/>
                <a:cs typeface="Source Sans Pro"/>
                <a:sym typeface="Source Sans Pro"/>
              </a:rPr>
              <a:t>Thin geometry can cause odd protrusions and glitchy collisions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○"/>
            </a:pPr>
            <a:r>
              <a:rPr lang="nl" sz="1800">
                <a:latin typeface="Source Sans Pro"/>
                <a:ea typeface="Source Sans Pro"/>
                <a:cs typeface="Source Sans Pro"/>
                <a:sym typeface="Source Sans Pro"/>
              </a:rPr>
              <a:t>Ground plane geometry is not needed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■"/>
            </a:pPr>
            <a:r>
              <a:rPr lang="nl" sz="1800">
                <a:latin typeface="Source Sans Pro"/>
                <a:ea typeface="Source Sans Pro"/>
                <a:cs typeface="Source Sans Pro"/>
                <a:sym typeface="Source Sans Pro"/>
              </a:rPr>
              <a:t>Objects already interact with the default ground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00" y="2070000"/>
            <a:ext cx="9000000" cy="54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9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Demo time!</a:t>
            </a:r>
            <a:endParaRPr b="1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Questions?</a:t>
            </a:r>
            <a:endParaRPr b="1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Not a KeyVR user yet, but interested?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54" name="Google Shape;254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ans Pro"/>
              <a:buChar char="●"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Request your trial on the KeyVR website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lang="nl" u="sng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3"/>
              </a:rPr>
              <a:t>https://www.keyshot.com/keyvr/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55" name="Google Shape;25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67495" y="411750"/>
            <a:ext cx="2764800" cy="43199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30000"/>
              </a:srgbClr>
            </a:outerShdw>
            <a:reflection blurRad="0" dir="0" dist="0" endA="0" endPos="8000" fadeDir="5400012" kx="0" rotWithShape="0" algn="bl" stA="20000" stPos="0" sy="-100000" ky="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843" y="3090750"/>
            <a:ext cx="2142000" cy="18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What is KeyVR?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A</a:t>
            </a: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 completely new </a:t>
            </a:r>
            <a:r>
              <a:rPr b="1" lang="nl">
                <a:latin typeface="Source Sans Pro"/>
                <a:ea typeface="Source Sans Pro"/>
                <a:cs typeface="Source Sans Pro"/>
                <a:sym typeface="Source Sans Pro"/>
              </a:rPr>
              <a:t>VR experience</a:t>
            </a: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 application created by Luxion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Leverages existing </a:t>
            </a:r>
            <a:r>
              <a:rPr b="1" lang="nl">
                <a:latin typeface="Source Sans Pro"/>
                <a:ea typeface="Source Sans Pro"/>
                <a:cs typeface="Source Sans Pro"/>
                <a:sym typeface="Source Sans Pro"/>
              </a:rPr>
              <a:t>KeyShot scene data</a:t>
            </a:r>
            <a:endParaRPr b="1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b="1" lang="nl">
                <a:latin typeface="Source Sans Pro"/>
                <a:ea typeface="Source Sans Pro"/>
                <a:cs typeface="Source Sans Pro"/>
                <a:sym typeface="Source Sans Pro"/>
              </a:rPr>
              <a:t>Easy</a:t>
            </a: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 setup and preparation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Transports the user into a KeyShot scene with </a:t>
            </a:r>
            <a:r>
              <a:rPr b="1" lang="nl">
                <a:latin typeface="Source Sans Pro"/>
                <a:ea typeface="Source Sans Pro"/>
                <a:cs typeface="Source Sans Pro"/>
                <a:sym typeface="Source Sans Pro"/>
              </a:rPr>
              <a:t>one click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Launched from KeyShot or used independently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8871" y="3090750"/>
            <a:ext cx="2082156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39644" y="3090750"/>
            <a:ext cx="2782505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86538" y="1440000"/>
            <a:ext cx="144576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32300" y="305000"/>
            <a:ext cx="1800000" cy="71272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30000"/>
              </a:srgbClr>
            </a:outerShdw>
            <a:reflection blurRad="0" dir="0" dist="0" endA="0" endPos="60000" fadeDir="5400012" kx="0" rotWithShape="0" algn="bl" stA="20000" stPos="0" sy="-100000" ky="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-423000" y="-128245"/>
            <a:ext cx="9990003" cy="54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Why VR?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9" name="Google Shape;79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b="1" lang="nl">
                <a:latin typeface="Source Sans Pro"/>
                <a:ea typeface="Source Sans Pro"/>
                <a:cs typeface="Source Sans Pro"/>
                <a:sym typeface="Source Sans Pro"/>
              </a:rPr>
              <a:t>Real-time</a:t>
            </a: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 interactive experience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b="1" lang="nl">
                <a:latin typeface="Source Sans Pro"/>
                <a:ea typeface="Source Sans Pro"/>
                <a:cs typeface="Source Sans Pro"/>
                <a:sym typeface="Source Sans Pro"/>
              </a:rPr>
              <a:t>Immersion </a:t>
            </a: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in design and environments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True sense of </a:t>
            </a:r>
            <a:r>
              <a:rPr b="1" lang="nl">
                <a:latin typeface="Source Sans Pro"/>
                <a:ea typeface="Source Sans Pro"/>
                <a:cs typeface="Source Sans Pro"/>
                <a:sym typeface="Source Sans Pro"/>
              </a:rPr>
              <a:t>scale</a:t>
            </a:r>
            <a:endParaRPr b="1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Sense of </a:t>
            </a:r>
            <a:r>
              <a:rPr b="1" lang="nl">
                <a:latin typeface="Source Sans Pro"/>
                <a:ea typeface="Source Sans Pro"/>
                <a:cs typeface="Source Sans Pro"/>
                <a:sym typeface="Source Sans Pro"/>
              </a:rPr>
              <a:t>exploration</a:t>
            </a:r>
            <a:endParaRPr b="1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b="1" lang="nl">
                <a:latin typeface="Source Sans Pro"/>
                <a:ea typeface="Source Sans Pro"/>
                <a:cs typeface="Source Sans Pro"/>
                <a:sym typeface="Source Sans Pro"/>
              </a:rPr>
              <a:t>Tangible</a:t>
            </a: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 interaction with models, materials and animations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Quick </a:t>
            </a:r>
            <a:r>
              <a:rPr b="1" lang="nl">
                <a:latin typeface="Source Sans Pro"/>
                <a:ea typeface="Source Sans Pro"/>
                <a:cs typeface="Source Sans Pro"/>
                <a:sym typeface="Source Sans Pro"/>
              </a:rPr>
              <a:t>design decisions</a:t>
            </a:r>
            <a:endParaRPr b="1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In this webinar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5" name="Google Shape;85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Recommended hardware requirements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Building blocks of a KeyVR experience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Setting up scenes for KeyVR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Workflows for optimal model structure and materials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Best practices for optimal scene interactivity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Harness Physics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Demonstration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Q&amp;</a:t>
            </a: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A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KeyVR Manual - The KeyVR first aid kit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1" name="Google Shape;91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u="sng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3"/>
              </a:rPr>
              <a:t>https://luxion.atlassian.net/wiki/spaces/KVR/overview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Hardware and OS requirements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Current and up-to-date capabilities and limitations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Getting Started guide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Detailed changelog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92" name="Google Shape;92;p18"/>
          <p:cNvPicPr preferRelativeResize="0"/>
          <p:nvPr/>
        </p:nvPicPr>
        <p:blipFill rotWithShape="1">
          <a:blip r:embed="rId4">
            <a:alphaModFix/>
          </a:blip>
          <a:srcRect b="0" l="0" r="0" t="4342"/>
          <a:stretch/>
        </p:blipFill>
        <p:spPr>
          <a:xfrm>
            <a:off x="0" y="3159200"/>
            <a:ext cx="9144000" cy="218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0988" y="2760825"/>
            <a:ext cx="2880000" cy="230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3">
            <a:off x="7580907" y="3206415"/>
            <a:ext cx="654480" cy="6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Recommended hardware requirements</a:t>
            </a:r>
            <a:endParaRPr b="1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A few words on OS support...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05" name="Google Shape;105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Running KeyVR requires </a:t>
            </a:r>
            <a:r>
              <a:rPr b="1" lang="nl">
                <a:latin typeface="Source Sans Pro"/>
                <a:ea typeface="Source Sans Pro"/>
                <a:cs typeface="Source Sans Pro"/>
                <a:sym typeface="Source Sans Pro"/>
              </a:rPr>
              <a:t>Windows</a:t>
            </a:r>
            <a:endParaRPr b="1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Supported OS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○"/>
            </a:pPr>
            <a:r>
              <a:rPr lang="nl" sz="1800">
                <a:latin typeface="Source Sans Pro"/>
                <a:ea typeface="Source Sans Pro"/>
                <a:cs typeface="Source Sans Pro"/>
                <a:sym typeface="Source Sans Pro"/>
              </a:rPr>
              <a:t>Windows 7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○"/>
            </a:pPr>
            <a:r>
              <a:rPr lang="nl" sz="1800">
                <a:latin typeface="Source Sans Pro"/>
                <a:ea typeface="Source Sans Pro"/>
                <a:cs typeface="Source Sans Pro"/>
                <a:sym typeface="Source Sans Pro"/>
              </a:rPr>
              <a:t>Windows 10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Supported GPUs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1" name="Google Shape;111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Recent NVIDIA or AMD graphics card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</a:pPr>
            <a:r>
              <a:rPr b="1" lang="nl">
                <a:latin typeface="Source Sans Pro"/>
                <a:ea typeface="Source Sans Pro"/>
                <a:cs typeface="Source Sans Pro"/>
                <a:sym typeface="Source Sans Pro"/>
              </a:rPr>
              <a:t>NVIDIA GTX 1080</a:t>
            </a: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 or </a:t>
            </a:r>
            <a:r>
              <a:rPr b="1" lang="nl">
                <a:latin typeface="Source Sans Pro"/>
                <a:ea typeface="Source Sans Pro"/>
                <a:cs typeface="Source Sans Pro"/>
                <a:sym typeface="Source Sans Pro"/>
              </a:rPr>
              <a:t>AMD Vega 64</a:t>
            </a:r>
            <a:r>
              <a:rPr lang="nl">
                <a:latin typeface="Source Sans Pro"/>
                <a:ea typeface="Source Sans Pro"/>
                <a:cs typeface="Source Sans Pro"/>
                <a:sym typeface="Source Sans Pro"/>
              </a:rPr>
              <a:t> (or newer) for optimal performance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○"/>
            </a:pPr>
            <a:r>
              <a:rPr lang="nl" sz="1800">
                <a:latin typeface="Source Sans Pro"/>
                <a:ea typeface="Source Sans Pro"/>
                <a:cs typeface="Source Sans Pro"/>
                <a:sym typeface="Source Sans Pro"/>
              </a:rPr>
              <a:t>Processing power for complex models (minimum 90 fps for headset)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○"/>
            </a:pPr>
            <a:r>
              <a:rPr lang="nl" sz="1800">
                <a:latin typeface="Source Sans Pro"/>
                <a:ea typeface="Source Sans Pro"/>
                <a:cs typeface="Source Sans Pro"/>
                <a:sym typeface="Source Sans Pro"/>
              </a:rPr>
              <a:t>8 GB memory to fit models, textures, HDRIs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12" name="Google Shape;11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919" y="2550800"/>
            <a:ext cx="3830400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8199" y="2426975"/>
            <a:ext cx="3595886" cy="28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1"/>
          <p:cNvSpPr txBox="1"/>
          <p:nvPr/>
        </p:nvSpPr>
        <p:spPr>
          <a:xfrm>
            <a:off x="1029375" y="2923750"/>
            <a:ext cx="2851500" cy="33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i="1" lang="nl" sz="1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NVIDIA GTX 1080</a:t>
            </a:r>
            <a:endParaRPr i="1"/>
          </a:p>
        </p:txBody>
      </p:sp>
      <p:sp>
        <p:nvSpPr>
          <p:cNvPr id="115" name="Google Shape;115;p21"/>
          <p:cNvSpPr txBox="1"/>
          <p:nvPr/>
        </p:nvSpPr>
        <p:spPr>
          <a:xfrm>
            <a:off x="5380388" y="2923750"/>
            <a:ext cx="2851500" cy="33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i="1" lang="nl" sz="1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AMD Vega 64</a:t>
            </a:r>
            <a:endParaRPr i="1" sz="18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